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8" r:id="rId4"/>
    <p:sldId id="289" r:id="rId5"/>
    <p:sldId id="290" r:id="rId6"/>
    <p:sldId id="291" r:id="rId7"/>
    <p:sldId id="293" r:id="rId8"/>
    <p:sldId id="292" r:id="rId9"/>
    <p:sldId id="294" r:id="rId10"/>
    <p:sldId id="295" r:id="rId11"/>
    <p:sldId id="287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Italija – u središtu Sredozemlja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02ABD8C-9233-469D-B2F9-A17476B2A3D7}"/>
              </a:ext>
            </a:extLst>
          </p:cNvPr>
          <p:cNvSpPr txBox="1"/>
          <p:nvPr/>
        </p:nvSpPr>
        <p:spPr>
          <a:xfrm>
            <a:off x="656948" y="1322773"/>
            <a:ext cx="45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JUŽNA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169C7C3-1E67-4186-935E-9608DDC9F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prema vrijednosti proizvedenih dobara i usluga Italija je gospodarska velesila: vodeća u regiji, četvrta u Europi i osma u svijetu (2019.)</a:t>
            </a:r>
          </a:p>
          <a:p>
            <a:r>
              <a:rPr lang="hr-HR" sz="2400" dirty="0"/>
              <a:t>članica G7</a:t>
            </a:r>
          </a:p>
          <a:p>
            <a:r>
              <a:rPr lang="hr-HR" sz="2400" dirty="0"/>
              <a:t>u Italiji sjedište FAO (Organizacija za hranu i poljoprivredu) u Rimu, </a:t>
            </a:r>
          </a:p>
          <a:p>
            <a:r>
              <a:rPr lang="hr-HR" sz="2400" dirty="0"/>
              <a:t>problem: nesklad u razvijenosti pojedinih regija (nezaposlenost, nedostatak radne snage u nekim djelatnostima)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2530E17-2EFB-4554-AE25-5D079532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Italije u regiji, Europi i svijetu</a:t>
            </a:r>
          </a:p>
        </p:txBody>
      </p:sp>
    </p:spTree>
    <p:extLst>
      <p:ext uri="{BB962C8B-B14F-4D97-AF65-F5344CB8AC3E}">
        <p14:creationId xmlns:p14="http://schemas.microsoft.com/office/powerpoint/2010/main" val="340968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708" y="309893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</a:t>
            </a:r>
            <a:r>
              <a:rPr lang="hr-HR"/>
              <a:t>100-103.</a:t>
            </a:r>
            <a:endParaRPr lang="hr-HR" dirty="0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67954"/>
              </p:ext>
            </p:extLst>
          </p:nvPr>
        </p:nvGraphicFramePr>
        <p:xfrm>
          <a:off x="5088739" y="1453502"/>
          <a:ext cx="6781553" cy="47244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06287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29940">
                <a:tc>
                  <a:txBody>
                    <a:bodyPr/>
                    <a:lstStyle/>
                    <a:p>
                      <a:pPr algn="l"/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Izdvojiti važnost geografskog položaja Italije.</a:t>
                      </a:r>
                    </a:p>
                    <a:p>
                      <a:pPr algn="l"/>
                      <a:endParaRPr lang="hr-HR" sz="1400" b="0" i="0" u="none" strike="noStrike" baseline="0" dirty="0">
                        <a:solidFill>
                          <a:srgbClr val="231F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231F20"/>
                          </a:solidFill>
                        </a:rPr>
                        <a:t>Navesti i pokazati na geografskoj karti prirodno-geografske cjeline Italije.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hr-HR" sz="1400" dirty="0">
                          <a:solidFill>
                            <a:srgbClr val="231F20"/>
                          </a:solidFill>
                        </a:rPr>
                        <a:t>Opisati značenje Venecije za Italiju.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hr-HR" sz="1400" dirty="0">
                          <a:solidFill>
                            <a:srgbClr val="231F20"/>
                          </a:solidFill>
                        </a:rPr>
                        <a:t>Izdvojiti obilježja stanovništva Italije.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6034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hr-HR" sz="1400" dirty="0">
                          <a:solidFill>
                            <a:srgbClr val="231F20"/>
                          </a:solidFill>
                        </a:rPr>
                        <a:t>Opisati značenje Italije u regiji, Europi i svijetu.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5361651-EC3E-4206-AB72-F1B29541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opisati geografske posebnosti Italije te njezino značenje u regiji, Europi i svijetu.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>
                <a:solidFill>
                  <a:srgbClr val="231F20"/>
                </a:solidFill>
              </a:rPr>
              <a:t>izdvojiti važnost geografskog položaja Italije.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>
                <a:solidFill>
                  <a:srgbClr val="231F20"/>
                </a:solidFill>
              </a:rPr>
              <a:t>navesti i pokazati na geografskoj karti prirodno-geografske cjeline Italije.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>
                <a:solidFill>
                  <a:srgbClr val="231F20"/>
                </a:solidFill>
              </a:rPr>
              <a:t>opisati značenje Venecije za Italiju.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>
                <a:solidFill>
                  <a:srgbClr val="231F20"/>
                </a:solidFill>
              </a:rPr>
              <a:t>izdvojiti obilježja stanovništva Italije.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>
                <a:solidFill>
                  <a:srgbClr val="231F20"/>
                </a:solidFill>
              </a:rPr>
              <a:t>opisati značenje Italije u regiji, Europi i svijetu. 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3874C06-634F-44E8-AC40-1A791843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</a:t>
            </a:r>
          </a:p>
        </p:txBody>
      </p:sp>
    </p:spTree>
    <p:extLst>
      <p:ext uri="{BB962C8B-B14F-4D97-AF65-F5344CB8AC3E}">
        <p14:creationId xmlns:p14="http://schemas.microsoft.com/office/powerpoint/2010/main" val="5193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Svjetlana\Documents\školska knjiga\ppt predlosci i slike\slike2\PPT\sh1207503.jpg">
            <a:extLst>
              <a:ext uri="{FF2B5EF4-FFF2-40B4-BE49-F238E27FC236}">
                <a16:creationId xmlns:a16="http://schemas.microsoft.com/office/drawing/2014/main" id="{F0E40C4B-DB56-488A-8D1D-25AA0E31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5" y="1473270"/>
            <a:ext cx="5129784" cy="39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Svjetlana\Documents\školska knjiga\ppt predlosci i slike\slike2\PPT\dr10699291.jpg">
            <a:extLst>
              <a:ext uri="{FF2B5EF4-FFF2-40B4-BE49-F238E27FC236}">
                <a16:creationId xmlns:a16="http://schemas.microsoft.com/office/drawing/2014/main" id="{FC7504B5-83A9-4DD3-ACBE-ACC27BED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710522"/>
            <a:ext cx="5129784" cy="34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vjetlana\Documents\školska knjiga\ppt\7\italija polozaj.jpg">
            <a:extLst>
              <a:ext uri="{FF2B5EF4-FFF2-40B4-BE49-F238E27FC236}">
                <a16:creationId xmlns:a16="http://schemas.microsoft.com/office/drawing/2014/main" id="{A43BB48B-D124-46DC-8647-EACB243A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46" y="1989184"/>
            <a:ext cx="9664254" cy="483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BE018CC-AE92-4693-93EE-404E81689B77}"/>
              </a:ext>
            </a:extLst>
          </p:cNvPr>
          <p:cNvSpPr txBox="1"/>
          <p:nvPr/>
        </p:nvSpPr>
        <p:spPr>
          <a:xfrm>
            <a:off x="519289" y="1185333"/>
            <a:ext cx="570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Geografski položaj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34BE1DC-FF45-47F4-9AB4-31639A9896A4}"/>
              </a:ext>
            </a:extLst>
          </p:cNvPr>
          <p:cNvSpPr/>
          <p:nvPr/>
        </p:nvSpPr>
        <p:spPr>
          <a:xfrm>
            <a:off x="8382353" y="2928937"/>
            <a:ext cx="2143125" cy="1000125"/>
          </a:xfrm>
          <a:prstGeom prst="roundRect">
            <a:avLst/>
          </a:prstGeom>
          <a:solidFill>
            <a:srgbClr val="FC8E4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Italija ima središnji položaj u Sredozemlju.</a:t>
            </a:r>
          </a:p>
        </p:txBody>
      </p:sp>
    </p:spTree>
    <p:extLst>
      <p:ext uri="{BB962C8B-B14F-4D97-AF65-F5344CB8AC3E}">
        <p14:creationId xmlns:p14="http://schemas.microsoft.com/office/powerpoint/2010/main" val="1602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3715812-5335-41AD-9695-03AF7FFA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94" y="308908"/>
            <a:ext cx="4753715" cy="589662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A01DD57-B6E5-4E60-B019-68E5CE63BB13}"/>
              </a:ext>
            </a:extLst>
          </p:cNvPr>
          <p:cNvSpPr txBox="1"/>
          <p:nvPr/>
        </p:nvSpPr>
        <p:spPr>
          <a:xfrm>
            <a:off x="541867" y="1422400"/>
            <a:ext cx="6175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poluotočna i otočna zemlja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Apeninski poluotok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Sredozemno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Sicilija i Sardinija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vulkanizam</a:t>
            </a:r>
            <a:endParaRPr lang="hr-HR" sz="2400" dirty="0"/>
          </a:p>
          <a:p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r>
              <a:rPr lang="hr-HR" sz="2000" i="1" dirty="0"/>
              <a:t>Na geografskoj karti potražite ime otočne skupine koja se nalazi najbliže Africi? Kako se zove morski prolaz između Sicilije i Afrike?</a:t>
            </a:r>
          </a:p>
        </p:txBody>
      </p:sp>
    </p:spTree>
    <p:extLst>
      <p:ext uri="{BB962C8B-B14F-4D97-AF65-F5344CB8AC3E}">
        <p14:creationId xmlns:p14="http://schemas.microsoft.com/office/powerpoint/2010/main" val="376293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E9F5E48-6C55-4774-ACD5-90F199CF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" t="4104" r="3998" b="2380"/>
          <a:stretch/>
        </p:blipFill>
        <p:spPr>
          <a:xfrm>
            <a:off x="7224890" y="1312565"/>
            <a:ext cx="4289778" cy="488762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5468CB3-5AFA-42BB-B889-D50854EB328E}"/>
              </a:ext>
            </a:extLst>
          </p:cNvPr>
          <p:cNvSpPr txBox="1"/>
          <p:nvPr/>
        </p:nvSpPr>
        <p:spPr>
          <a:xfrm>
            <a:off x="428978" y="1312565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Prirodno-geografske regije Italije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C74757D-2D8A-41D7-8363-D246259B8A54}"/>
              </a:ext>
            </a:extLst>
          </p:cNvPr>
          <p:cNvSpPr txBox="1"/>
          <p:nvPr/>
        </p:nvSpPr>
        <p:spPr>
          <a:xfrm>
            <a:off x="443088" y="2052248"/>
            <a:ext cx="4763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Pronađite na geografskoj karti u atlasu nekoliko duljih rijeka Apenina.</a:t>
            </a:r>
          </a:p>
          <a:p>
            <a:endParaRPr lang="hr-HR" sz="2000" i="1" dirty="0"/>
          </a:p>
          <a:p>
            <a:r>
              <a:rPr lang="hr-HR" sz="2000" i="1" dirty="0"/>
              <a:t>Pronađite u atlasu primjere pojedinačnih planina u Alpama, vrhova vrhova u Italiji viših od 4000 m, planinskih prijevoja, rijeka i jezera na sjeveru Italije.</a:t>
            </a:r>
          </a:p>
          <a:p>
            <a:endParaRPr lang="hr-HR" sz="2000" i="1" dirty="0"/>
          </a:p>
          <a:p>
            <a:r>
              <a:rPr lang="hr-HR" sz="2000" i="1" dirty="0"/>
              <a:t>Jeste li čuli za Pompeje? </a:t>
            </a:r>
          </a:p>
        </p:txBody>
      </p:sp>
      <p:pic>
        <p:nvPicPr>
          <p:cNvPr id="8" name="Picture 3" descr="C:\Users\Svjetlana\Documents\školska knjiga\ppt predlosci i slike\slike2\PPT\sh41576563.jpg">
            <a:extLst>
              <a:ext uri="{FF2B5EF4-FFF2-40B4-BE49-F238E27FC236}">
                <a16:creationId xmlns:a16="http://schemas.microsoft.com/office/drawing/2014/main" id="{F036B94F-D8B5-46AF-B693-66CC73E5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37" y="4358031"/>
            <a:ext cx="1892253" cy="24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Svjetlana\Documents\školska knjiga\ppt predlosci i slike\slike2\PPT\sh521160.jpg">
            <a:extLst>
              <a:ext uri="{FF2B5EF4-FFF2-40B4-BE49-F238E27FC236}">
                <a16:creationId xmlns:a16="http://schemas.microsoft.com/office/drawing/2014/main" id="{323F8DE1-014D-4D19-83F9-39DA1BA3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22" y="4963984"/>
            <a:ext cx="2920892" cy="18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1D8EFC8-D06B-46FE-9349-7854DE54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422836"/>
            <a:ext cx="10515600" cy="3304640"/>
          </a:xfrm>
        </p:spPr>
        <p:txBody>
          <a:bodyPr/>
          <a:lstStyle/>
          <a:p>
            <a:r>
              <a:rPr lang="hr-HR" dirty="0"/>
              <a:t>delta rijeke Po – niska i močvarna obala</a:t>
            </a:r>
          </a:p>
          <a:p>
            <a:pPr marL="0" indent="0">
              <a:buNone/>
            </a:pPr>
            <a:r>
              <a:rPr lang="hr-HR" dirty="0"/>
              <a:t>- delta raste – taloženje materijala, delta napreduje prema istoku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2BBB83-8C0C-4597-B72E-1E268FD09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" t="2334" r="1601"/>
          <a:stretch/>
        </p:blipFill>
        <p:spPr>
          <a:xfrm>
            <a:off x="2778711" y="2743200"/>
            <a:ext cx="5903650" cy="37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8572CD-4C9E-4477-A8BA-A16A3F4A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19" y="1473692"/>
            <a:ext cx="6438900" cy="48291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C564718-E0FD-4FD0-B5A9-F6845278C4AB}"/>
              </a:ext>
            </a:extLst>
          </p:cNvPr>
          <p:cNvSpPr txBox="1"/>
          <p:nvPr/>
        </p:nvSpPr>
        <p:spPr>
          <a:xfrm>
            <a:off x="443883" y="1562470"/>
            <a:ext cx="375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Venecija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CC22AD0-CE46-49F7-A2B1-6DB321185E1A}"/>
              </a:ext>
            </a:extLst>
          </p:cNvPr>
          <p:cNvSpPr txBox="1"/>
          <p:nvPr/>
        </p:nvSpPr>
        <p:spPr>
          <a:xfrm>
            <a:off x="5107619" y="6302867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Satelitski prikaz Venecije. Pokažite na snimci </a:t>
            </a:r>
            <a:r>
              <a:rPr lang="hr-HR" dirty="0" err="1"/>
              <a:t>lido</a:t>
            </a:r>
            <a:r>
              <a:rPr lang="hr-HR" dirty="0"/>
              <a:t> i lagunu.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558DB87-0FAB-41EC-A534-855B1EEA0332}"/>
              </a:ext>
            </a:extLst>
          </p:cNvPr>
          <p:cNvSpPr txBox="1"/>
          <p:nvPr/>
        </p:nvSpPr>
        <p:spPr>
          <a:xfrm>
            <a:off x="443883" y="2467992"/>
            <a:ext cx="3994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Pročitajte tekst o Veneciji na str. 132 u udžbeniku i odgovorite na pitanja u bilježnicu.   </a:t>
            </a:r>
          </a:p>
          <a:p>
            <a:endParaRPr lang="hr-HR" sz="2000" i="1" dirty="0"/>
          </a:p>
          <a:p>
            <a:endParaRPr lang="hr-HR" sz="2000" i="1" dirty="0"/>
          </a:p>
          <a:p>
            <a:r>
              <a:rPr lang="hr-HR" sz="2000" i="1" dirty="0"/>
              <a:t>Izdvojite turističke zanimljivosti u Veneciji. Koji su kulturno-povijesni spomenici pod zaštitom UNESCO-a?</a:t>
            </a:r>
          </a:p>
          <a:p>
            <a:r>
              <a:rPr lang="hr-HR" sz="2000" i="1" dirty="0"/>
              <a:t>Objasnite povijesnu važnost Mletačke Republike?</a:t>
            </a:r>
          </a:p>
          <a:p>
            <a:r>
              <a:rPr lang="hr-HR" sz="2000" i="1" dirty="0"/>
              <a:t>Na koji način su usporili zatrpavanje lagune? Kako su zaštitili grad od tonjenja i poplava?</a:t>
            </a:r>
          </a:p>
          <a:p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385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76667B8-4C0D-4DAE-A215-C148D47A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60 milijuna stanovnika – 5.u Europi</a:t>
            </a:r>
          </a:p>
          <a:p>
            <a:r>
              <a:rPr lang="hr-HR" sz="2400" dirty="0"/>
              <a:t>rodnost: 9,1 , smrtnost: 9,9 . Koliko iznosi prirodna promjena?</a:t>
            </a:r>
          </a:p>
          <a:p>
            <a:r>
              <a:rPr lang="hr-HR" sz="2400" dirty="0"/>
              <a:t>razlike u gustoći naseljenosti: </a:t>
            </a:r>
            <a:r>
              <a:rPr lang="hr-HR" sz="2400" dirty="0" err="1"/>
              <a:t>Padska</a:t>
            </a:r>
            <a:r>
              <a:rPr lang="hr-HR" sz="2400" dirty="0"/>
              <a:t> nizina, područje oko Rima i Napulja su gusto naseljeni; Alpe, Apenini i Sardinija – rijetko su naseljeni.</a:t>
            </a:r>
          </a:p>
          <a:p>
            <a:pPr marL="0" indent="0">
              <a:buNone/>
            </a:pPr>
            <a:r>
              <a:rPr lang="hr-HR" sz="2400" i="1" dirty="0"/>
              <a:t>   Zašto?</a:t>
            </a:r>
          </a:p>
          <a:p>
            <a:r>
              <a:rPr lang="hr-HR" sz="2400" dirty="0"/>
              <a:t>unutarnje migracije – sa juga na sjever zemlje</a:t>
            </a:r>
          </a:p>
          <a:p>
            <a:r>
              <a:rPr lang="hr-HR" sz="2400" dirty="0"/>
              <a:t>od 80.-ih godina 20.st. Italija je useljenička zemlja</a:t>
            </a:r>
          </a:p>
          <a:p>
            <a:pPr marL="0" indent="0">
              <a:buNone/>
            </a:pPr>
            <a:r>
              <a:rPr lang="hr-HR" sz="2400" dirty="0"/>
              <a:t>  </a:t>
            </a:r>
            <a:r>
              <a:rPr lang="hr-HR" sz="2400" i="1" dirty="0"/>
              <a:t>Iz kojih država (kontinenata) se najviše useljava u Italiju?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FF6EBDF-CBB5-46F4-8886-B02B402E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Stanovništvo</a:t>
            </a:r>
          </a:p>
        </p:txBody>
      </p:sp>
    </p:spTree>
    <p:extLst>
      <p:ext uri="{BB962C8B-B14F-4D97-AF65-F5344CB8AC3E}">
        <p14:creationId xmlns:p14="http://schemas.microsoft.com/office/powerpoint/2010/main" val="283193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460</Words>
  <Application>Microsoft Office PowerPoint</Application>
  <PresentationFormat>Široki zaslon</PresentationFormat>
  <Paragraphs>62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Calibri Light</vt:lpstr>
      <vt:lpstr>Arial</vt:lpstr>
      <vt:lpstr>Calibri</vt:lpstr>
      <vt:lpstr>Wingdings</vt:lpstr>
      <vt:lpstr>Office Theme</vt:lpstr>
      <vt:lpstr>Italija – u središtu Sredozemlja</vt:lpstr>
      <vt:lpstr>ISHODI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Stanovništvo</vt:lpstr>
      <vt:lpstr>Uloga Italije u regiji, Europi i svijetu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83</cp:revision>
  <dcterms:created xsi:type="dcterms:W3CDTF">2021-01-04T08:54:24Z</dcterms:created>
  <dcterms:modified xsi:type="dcterms:W3CDTF">2021-07-15T14:11:13Z</dcterms:modified>
</cp:coreProperties>
</file>